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1826" r:id="rId3"/>
    <p:sldId id="1729" r:id="rId4"/>
    <p:sldId id="1858" r:id="rId5"/>
    <p:sldId id="1814" r:id="rId6"/>
    <p:sldId id="1885" r:id="rId7"/>
    <p:sldId id="1860" r:id="rId8"/>
    <p:sldId id="1864" r:id="rId9"/>
    <p:sldId id="1880" r:id="rId10"/>
    <p:sldId id="1881" r:id="rId11"/>
    <p:sldId id="1882" r:id="rId12"/>
    <p:sldId id="1883" r:id="rId13"/>
    <p:sldId id="1884" r:id="rId14"/>
    <p:sldId id="1866" r:id="rId15"/>
    <p:sldId id="1879" r:id="rId16"/>
    <p:sldId id="1868" r:id="rId17"/>
    <p:sldId id="1886" r:id="rId18"/>
    <p:sldId id="1887" r:id="rId19"/>
    <p:sldId id="1877" r:id="rId20"/>
    <p:sldId id="182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E9E8-594F-474C-A549-18452E4B278B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C73D-7E5F-4D74-A656-929F5F8EA6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4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7D21F-A443-1BC3-35E8-FBB6C437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DC9612-72BC-035A-898A-259060987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A5F66-D5D6-FA74-3787-029317069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EAE54-80D5-53AD-05F7-0332009F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EE16B-AAF2-2B97-E875-FCC64185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4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B535D-69FC-CEF4-7DDD-4263CDEA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C0D2E-BE1B-3674-F6CE-FD75CAD29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08A2D-1411-1689-6B93-FB80AF5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AD100-A6B9-A55F-A422-33F8A680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D38955-5651-C14D-5858-49E92887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7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AD8DFA-5014-CE0C-5F9E-73908DEA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7D86F-B52E-F789-E8A0-AD6E15B49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7755C-280E-BF2D-7F13-BB682251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5C583-A50C-27D3-B65B-717A381D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2AD20-B129-F66D-1B27-993E825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57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3140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649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00733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260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09363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443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38963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99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C3588-1961-75DA-D57C-38988386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A20D-B880-379B-EE01-307E2B74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19EB5-7FF3-700B-C350-00AFE2A2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65CAC7-4789-4575-B626-45F6136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9A54B-D41B-BAB6-5248-AED4B8E6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8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87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744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502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41507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6318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711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102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325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8046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30549-3B49-AB71-CFD7-1912F1A4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3C8B7-CCB8-5BB0-4007-87CB0E33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DE3FA-53D6-D5CB-0049-90CAB053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CE486-2A9E-9925-41D9-B76DC8A9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00B4C-0CE0-F05C-1178-98DDBEBC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92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313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13016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33457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49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9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891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392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2173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600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5FDB6-FC7B-714C-E79A-FEE61ABD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AC539-C394-D65C-1539-FBB57FCE1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6CFF6-711C-A0F3-948F-AF57D3BA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247D8-1AD0-483F-23F8-2320DEE8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A5937D-915E-1B97-07B8-803F28A9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58F40A-5E79-E0F9-A3E3-0AE955A0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876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21541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11765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030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4255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179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386908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17735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426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34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5E4C0-E0B2-3D1F-2AF0-F52949ED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F3DF0-BF9E-202F-8E48-40CFE5CA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87ECA5-00E5-814B-5B08-BD7D4207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B3334D-21D9-2329-EBBF-0E3E7E0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6608DF-DCB2-8EFB-7CD8-47E822FE6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BDAC1A-18F9-3FC3-9CAD-5683E72E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7D1FEF-3CAC-3259-A5B2-D3B6380F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DCF672-FE31-8702-F3EE-D19F2E39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4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315CD-2A5A-5565-5F91-3DA50657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8B01C7-3C0C-D227-BC50-6DECDF73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DCF1B1-5F67-A772-DF49-6CAD54E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76AEBF-264E-698E-BA51-93274630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4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BC01C8-CCBA-B1B8-EC9D-24B84227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C9091-044C-F6CB-687E-1D8682B1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F4F6D-8DED-1D56-8FBC-D55E2D52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FF071-E2EF-AA21-BB51-1430CEB8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6228D-0F9B-B181-FCE7-E3455C4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FA8FE-0A03-33B0-6EE7-75EFDD3C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DCE14-5E72-393E-F4EF-2D66E38E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1DBBB-CB01-2231-0C1B-F5976A4F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829D95-5E77-F6C5-E95A-57F326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4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8231F-0AB6-9DD7-EE3E-9A384307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36FA68-426F-2778-0C84-5B695A20F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F7EB4B-20C4-DB7A-9974-446DA9E0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DCA38-635E-D7E8-940A-3E75D5E0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07E1-407A-65A2-468D-7756A76E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0C431-9199-956B-36AE-9438216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6DFD8E-765B-3509-2D15-A0E465F6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08DAA-580E-7F3B-D5CC-6EC865E80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E9BCAF-B8FA-9ADA-3D7F-53D3639E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6397-982A-4531-A991-2692DA743A0A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62E31-9B3A-53FC-B6EE-C1AFFE650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FDDA6-CD2D-F2DB-D1E4-8ED84854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7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011086"/>
            <a:ext cx="11292788" cy="196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卓越工程综合训练</a:t>
            </a:r>
            <a:b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第五小组第三周汇报</a:t>
            </a:r>
          </a:p>
        </p:txBody>
      </p:sp>
    </p:spTree>
    <p:extLst>
      <p:ext uri="{BB962C8B-B14F-4D97-AF65-F5344CB8AC3E}">
        <p14:creationId xmlns:p14="http://schemas.microsoft.com/office/powerpoint/2010/main" val="21919749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程序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7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DC614-1221-8008-B313-F60683B6857A}"/>
              </a:ext>
            </a:extLst>
          </p:cNvPr>
          <p:cNvSpPr txBox="1"/>
          <p:nvPr/>
        </p:nvSpPr>
        <p:spPr>
          <a:xfrm>
            <a:off x="980387" y="1419621"/>
            <a:ext cx="3940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0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模块结构化描述（模型）：</a:t>
            </a:r>
            <a:endParaRPr lang="zh-CN" altLang="en-US" sz="2400" spc="3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622D7-32E6-519A-A29C-2F9F1A51A3C4}"/>
              </a:ext>
            </a:extLst>
          </p:cNvPr>
          <p:cNvSpPr txBox="1"/>
          <p:nvPr/>
        </p:nvSpPr>
        <p:spPr>
          <a:xfrm>
            <a:off x="6737022" y="1619676"/>
            <a:ext cx="41543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模块描述文档</a:t>
            </a: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模块名称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版本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作者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依赖关系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模块描述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详细描述</a:t>
            </a: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模块接口</a:t>
            </a:r>
          </a:p>
          <a:p>
            <a:r>
              <a:rPr lang="zh-CN" altLang="en-US" sz="1600" spc="300" dirty="0">
                <a:solidFill>
                  <a:srgbClr val="374151"/>
                </a:solidFill>
                <a:latin typeface="Söhne"/>
                <a:ea typeface="微软雅黑"/>
              </a:rPr>
              <a:t>  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接口：名称、描述、输入、输出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lang="en-US" altLang="zh-CN" sz="1600" spc="300" dirty="0">
                <a:solidFill>
                  <a:srgbClr val="374151"/>
                </a:solidFill>
                <a:latin typeface="Söhne"/>
                <a:ea typeface="微软雅黑"/>
              </a:rPr>
              <a:t>   …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数据结构</a:t>
            </a:r>
          </a:p>
          <a:p>
            <a:r>
              <a:rPr lang="zh-CN" altLang="en-US" sz="1600" spc="300" dirty="0">
                <a:solidFill>
                  <a:srgbClr val="374151"/>
                </a:solidFill>
                <a:latin typeface="Söhne"/>
                <a:ea typeface="微软雅黑"/>
              </a:rPr>
              <a:t>  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数据结构：名称</a:t>
            </a:r>
            <a:r>
              <a:rPr lang="zh-CN" altLang="en-US" sz="1600" spc="300" dirty="0">
                <a:solidFill>
                  <a:srgbClr val="374151"/>
                </a:solidFill>
                <a:latin typeface="Söhne"/>
                <a:ea typeface="微软雅黑"/>
              </a:rPr>
              <a:t>、描述、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字段等</a:t>
            </a:r>
            <a:b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</a:br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   …</a:t>
            </a: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使用示例</a:t>
            </a:r>
            <a:endParaRPr kumimoji="0" lang="en-US" altLang="zh-CN" sz="1600" b="0" i="0" u="none" strike="noStrike" kern="1200" cap="none" spc="300" normalizeH="0" noProof="0" dirty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微软雅黑"/>
              <a:cs typeface="+mn-cs"/>
            </a:endParaRP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注意事项</a:t>
            </a: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更新历史</a:t>
            </a:r>
          </a:p>
          <a:p>
            <a:r>
              <a:rPr kumimoji="0" lang="en-US" altLang="zh-CN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## </a:t>
            </a:r>
            <a:r>
              <a:rPr kumimoji="0" lang="zh-CN" altLang="en-US" sz="16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附录</a:t>
            </a:r>
            <a:endParaRPr lang="zh-CN" altLang="en-US" sz="1600" spc="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42EAB-D962-EA64-F65C-25C809D5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99" y="2358129"/>
            <a:ext cx="5514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1426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程序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8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DC614-1221-8008-B313-F60683B6857A}"/>
              </a:ext>
            </a:extLst>
          </p:cNvPr>
          <p:cNvSpPr txBox="1"/>
          <p:nvPr/>
        </p:nvSpPr>
        <p:spPr>
          <a:xfrm>
            <a:off x="273010" y="1110410"/>
            <a:ext cx="624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C/C++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库接口（</a:t>
            </a:r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JNI(Java Native Interface)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）</a:t>
            </a:r>
            <a:endParaRPr lang="zh-CN" altLang="en-US" sz="2400" spc="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1565A4-72A3-E43F-EADF-7DC5EB77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1702426"/>
            <a:ext cx="5984506" cy="43667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222324-8F31-14A0-AAC6-1731FE5F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716" y="1900389"/>
            <a:ext cx="5405192" cy="371693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EE9B4E-44AF-0830-93F5-1391C6CAADED}"/>
              </a:ext>
            </a:extLst>
          </p:cNvPr>
          <p:cNvSpPr txBox="1"/>
          <p:nvPr/>
        </p:nvSpPr>
        <p:spPr>
          <a:xfrm>
            <a:off x="6341858" y="1100393"/>
            <a:ext cx="624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Python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接口（</a:t>
            </a:r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JEP(Java Embedded Python)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）</a:t>
            </a:r>
            <a:endParaRPr lang="zh-CN" altLang="en-US" sz="2400" spc="300" dirty="0"/>
          </a:p>
        </p:txBody>
      </p:sp>
    </p:spTree>
    <p:extLst>
      <p:ext uri="{BB962C8B-B14F-4D97-AF65-F5344CB8AC3E}">
        <p14:creationId xmlns:p14="http://schemas.microsoft.com/office/powerpoint/2010/main" val="116866164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下周规划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9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DC614-1221-8008-B313-F60683B6857A}"/>
              </a:ext>
            </a:extLst>
          </p:cNvPr>
          <p:cNvSpPr txBox="1"/>
          <p:nvPr/>
        </p:nvSpPr>
        <p:spPr>
          <a:xfrm>
            <a:off x="842251" y="1714540"/>
            <a:ext cx="10828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优化模块服务，提供完善的</a:t>
            </a:r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API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；</a:t>
            </a:r>
            <a:endParaRPr lang="en-US" altLang="zh-CN" sz="2000" spc="300" dirty="0">
              <a:solidFill>
                <a:srgbClr val="374151"/>
              </a:solidFill>
              <a:latin typeface="Söhne"/>
              <a:ea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细化数据库设计，并搭建测试，与其他组数据库对接；</a:t>
            </a:r>
            <a:endParaRPr lang="en-US" altLang="zh-CN" sz="2000" spc="300" dirty="0">
              <a:solidFill>
                <a:srgbClr val="374151"/>
              </a:solidFill>
              <a:latin typeface="Söhne"/>
              <a:ea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为用户提供完整的模块自定义功能（模型化）；</a:t>
            </a:r>
            <a:endParaRPr lang="en-US" altLang="zh-CN" sz="2000" spc="300" dirty="0">
              <a:solidFill>
                <a:srgbClr val="374151"/>
              </a:solidFill>
              <a:latin typeface="Söhne"/>
              <a:ea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复杂化</a:t>
            </a:r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C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与</a:t>
            </a:r>
            <a:r>
              <a:rPr lang="en-US" altLang="zh-CN" sz="2000" spc="300" dirty="0">
                <a:solidFill>
                  <a:srgbClr val="374151"/>
                </a:solidFill>
                <a:latin typeface="Söhne"/>
                <a:ea typeface="微软雅黑"/>
              </a:rPr>
              <a:t>python</a:t>
            </a: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接口，考虑如何在低代码平台上定义与提供服务；</a:t>
            </a:r>
            <a:endParaRPr lang="en-US" altLang="zh-CN" sz="2000" spc="300" dirty="0">
              <a:solidFill>
                <a:srgbClr val="374151"/>
              </a:solidFill>
              <a:latin typeface="Söhne"/>
              <a:ea typeface="微软雅黑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spc="300" dirty="0">
                <a:solidFill>
                  <a:srgbClr val="374151"/>
                </a:solidFill>
                <a:latin typeface="Söhne"/>
                <a:ea typeface="微软雅黑"/>
              </a:rPr>
              <a:t>考虑提供一组现有模块，供用户使用。</a:t>
            </a:r>
          </a:p>
        </p:txBody>
      </p:sp>
    </p:spTree>
    <p:extLst>
      <p:ext uri="{BB962C8B-B14F-4D97-AF65-F5344CB8AC3E}">
        <p14:creationId xmlns:p14="http://schemas.microsoft.com/office/powerpoint/2010/main" val="344156634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801359" cy="857460"/>
            <a:chOff x="5588007" y="1590635"/>
            <a:chExt cx="4801359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8395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7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发布与管理模块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8546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成员与分工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2495353" y="1788763"/>
            <a:ext cx="90678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本模块人员安排：李昊阳 赵炫皓 陈耀宇</a:t>
            </a:r>
          </a:p>
          <a:p>
            <a:pPr algn="just"/>
            <a:endParaRPr lang="zh-CN" altLang="en-US" sz="2000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10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1DECCC-9087-3C0A-9E6B-4E4873C0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40228"/>
              </p:ext>
            </p:extLst>
          </p:nvPr>
        </p:nvGraphicFramePr>
        <p:xfrm>
          <a:off x="2736411" y="3464467"/>
          <a:ext cx="6719177" cy="200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95">
                  <a:extLst>
                    <a:ext uri="{9D8B030D-6E8A-4147-A177-3AD203B41FA5}">
                      <a16:colId xmlns:a16="http://schemas.microsoft.com/office/drawing/2014/main" val="4236494540"/>
                    </a:ext>
                  </a:extLst>
                </a:gridCol>
                <a:gridCol w="3550882">
                  <a:extLst>
                    <a:ext uri="{9D8B030D-6E8A-4147-A177-3AD203B41FA5}">
                      <a16:colId xmlns:a16="http://schemas.microsoft.com/office/drawing/2014/main" val="1594558722"/>
                    </a:ext>
                  </a:extLst>
                </a:gridCol>
              </a:tblGrid>
              <a:tr h="5445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人员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担任的工作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6147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模块设计、多模块编码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0873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赵炫皓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Json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设计、编码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24760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陈耀宇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自动化构建与部署、项目对接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045148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A08D1E3C-E82E-758E-2ACF-A1175B4D9DE5}"/>
              </a:ext>
            </a:extLst>
          </p:cNvPr>
          <p:cNvSpPr txBox="1"/>
          <p:nvPr/>
        </p:nvSpPr>
        <p:spPr>
          <a:xfrm>
            <a:off x="1606550" y="2324887"/>
            <a:ext cx="90678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本周的工作汇报：搭建</a:t>
            </a:r>
            <a:r>
              <a:rPr lang="en-US" altLang="zh-CN" sz="2000" dirty="0" err="1"/>
              <a:t>springboot</a:t>
            </a:r>
            <a:r>
              <a:rPr lang="zh-CN" altLang="en-US" sz="2000" dirty="0"/>
              <a:t>框架；在多模块的基础上进行打包构建；定义应用抽象化描述（</a:t>
            </a:r>
            <a:r>
              <a:rPr lang="en-US" altLang="zh-CN" sz="2000" dirty="0" err="1"/>
              <a:t>json</a:t>
            </a:r>
            <a:r>
              <a:rPr lang="zh-CN" altLang="en-US" sz="20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75712469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模块架构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910462" y="1125162"/>
            <a:ext cx="10371076" cy="43989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</a:rPr>
              <a:t>在模块</a:t>
            </a:r>
            <a:r>
              <a:rPr lang="en-US" altLang="zh-CN" sz="2000" dirty="0">
                <a:solidFill>
                  <a:srgbClr val="333333"/>
                </a:solidFill>
              </a:rPr>
              <a:t>6</a:t>
            </a:r>
            <a:r>
              <a:rPr lang="zh-CN" altLang="en-US" sz="2000" dirty="0">
                <a:solidFill>
                  <a:srgbClr val="333333"/>
                </a:solidFill>
              </a:rPr>
              <a:t>的</a:t>
            </a:r>
            <a:r>
              <a:rPr lang="en-US" altLang="zh-CN" sz="2000" dirty="0">
                <a:solidFill>
                  <a:srgbClr val="333333"/>
                </a:solidFill>
              </a:rPr>
              <a:t>Maven</a:t>
            </a:r>
            <a:r>
              <a:rPr lang="zh-CN" altLang="en-US" sz="2000" dirty="0">
                <a:solidFill>
                  <a:srgbClr val="333333"/>
                </a:solidFill>
              </a:rPr>
              <a:t>多模块项目的基础上进行；</a:t>
            </a:r>
            <a:endParaRPr lang="en-US" altLang="zh-CN" sz="2000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</a:rPr>
              <a:t>需要一个顶层模块聚合所有功能，组成项目。</a:t>
            </a:r>
            <a:endParaRPr lang="en-US" altLang="zh-CN" sz="2000" dirty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</a:rPr>
              <a:t>顶层模块应该包含以下内容</a:t>
            </a:r>
            <a:r>
              <a:rPr lang="en-US" altLang="zh-CN" sz="1400" dirty="0">
                <a:solidFill>
                  <a:srgbClr val="333333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项目的基本信息</a:t>
            </a:r>
            <a:r>
              <a:rPr lang="en-US" altLang="zh-CN" sz="1400" dirty="0">
                <a:solidFill>
                  <a:srgbClr val="333333"/>
                </a:solidFill>
              </a:rPr>
              <a:t>:</a:t>
            </a:r>
            <a:r>
              <a:rPr lang="zh-CN" altLang="en-US" sz="1400" dirty="0">
                <a:solidFill>
                  <a:srgbClr val="333333"/>
                </a:solidFill>
              </a:rPr>
              <a:t>如 </a:t>
            </a:r>
            <a:r>
              <a:rPr lang="en-US" altLang="zh-CN" sz="1400" dirty="0" err="1">
                <a:solidFill>
                  <a:srgbClr val="333333"/>
                </a:solidFill>
              </a:rPr>
              <a:t>groupld</a:t>
            </a:r>
            <a:r>
              <a:rPr lang="zh-CN" altLang="en-US" sz="1400" dirty="0">
                <a:solidFill>
                  <a:srgbClr val="333333"/>
                </a:solidFill>
              </a:rPr>
              <a:t>、</a:t>
            </a:r>
            <a:r>
              <a:rPr lang="en-US" altLang="zh-CN" sz="1400" dirty="0" err="1">
                <a:solidFill>
                  <a:srgbClr val="333333"/>
                </a:solidFill>
              </a:rPr>
              <a:t>artifactld</a:t>
            </a:r>
            <a:r>
              <a:rPr lang="zh-CN" altLang="en-US" sz="1400" dirty="0">
                <a:solidFill>
                  <a:srgbClr val="333333"/>
                </a:solidFill>
              </a:rPr>
              <a:t>、</a:t>
            </a:r>
            <a:r>
              <a:rPr lang="en-US" altLang="zh-CN" sz="1400" dirty="0">
                <a:solidFill>
                  <a:srgbClr val="333333"/>
                </a:solidFill>
              </a:rPr>
              <a:t>version </a:t>
            </a:r>
            <a:r>
              <a:rPr lang="zh-CN" altLang="en-US" sz="1400" dirty="0">
                <a:solidFill>
                  <a:srgbClr val="333333"/>
                </a:solidFill>
              </a:rPr>
              <a:t>等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项目依赖管理</a:t>
            </a:r>
            <a:r>
              <a:rPr lang="en-US" altLang="zh-CN" sz="1400" dirty="0">
                <a:solidFill>
                  <a:srgbClr val="333333"/>
                </a:solidFill>
              </a:rPr>
              <a:t>: </a:t>
            </a:r>
            <a:r>
              <a:rPr lang="zh-CN" altLang="en-US" sz="1400" dirty="0">
                <a:solidFill>
                  <a:srgbClr val="333333"/>
                </a:solidFill>
              </a:rPr>
              <a:t>通过</a:t>
            </a:r>
            <a:r>
              <a:rPr lang="en-US" altLang="zh-CN" sz="1400" dirty="0">
                <a:solidFill>
                  <a:srgbClr val="333333"/>
                </a:solidFill>
              </a:rPr>
              <a:t>&lt;</a:t>
            </a:r>
            <a:r>
              <a:rPr lang="en-US" altLang="zh-CN" sz="1400" dirty="0" err="1">
                <a:solidFill>
                  <a:srgbClr val="333333"/>
                </a:solidFill>
              </a:rPr>
              <a:t>dependencyManagement</a:t>
            </a:r>
            <a:r>
              <a:rPr lang="en-US" altLang="zh-CN" sz="1400" dirty="0">
                <a:solidFill>
                  <a:srgbClr val="333333"/>
                </a:solidFill>
              </a:rPr>
              <a:t>&gt;</a:t>
            </a:r>
            <a:r>
              <a:rPr lang="zh-CN" altLang="en-US" sz="1400" dirty="0">
                <a:solidFill>
                  <a:srgbClr val="333333"/>
                </a:solidFill>
              </a:rPr>
              <a:t>元素来管理子模块中的依赖项。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插件管理</a:t>
            </a:r>
            <a:r>
              <a:rPr lang="en-US" altLang="zh-CN" sz="1400" dirty="0">
                <a:solidFill>
                  <a:srgbClr val="333333"/>
                </a:solidFill>
              </a:rPr>
              <a:t>: </a:t>
            </a:r>
            <a:r>
              <a:rPr lang="zh-CN" altLang="en-US" sz="1400" dirty="0">
                <a:solidFill>
                  <a:srgbClr val="333333"/>
                </a:solidFill>
              </a:rPr>
              <a:t>通过 </a:t>
            </a:r>
            <a:r>
              <a:rPr lang="en-US" altLang="zh-CN" sz="1400" dirty="0">
                <a:solidFill>
                  <a:srgbClr val="333333"/>
                </a:solidFill>
              </a:rPr>
              <a:t>&lt;</a:t>
            </a:r>
            <a:r>
              <a:rPr lang="en-US" altLang="zh-CN" sz="1400" dirty="0" err="1">
                <a:solidFill>
                  <a:srgbClr val="333333"/>
                </a:solidFill>
              </a:rPr>
              <a:t>pluginManagement</a:t>
            </a:r>
            <a:r>
              <a:rPr lang="en-US" altLang="zh-CN" sz="1400" dirty="0">
                <a:solidFill>
                  <a:srgbClr val="333333"/>
                </a:solidFill>
              </a:rPr>
              <a:t>&gt;</a:t>
            </a:r>
            <a:r>
              <a:rPr lang="zh-CN" altLang="en-US" sz="1400" dirty="0">
                <a:solidFill>
                  <a:srgbClr val="333333"/>
                </a:solidFill>
              </a:rPr>
              <a:t>元素来管理子模块中的插件。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公共配置信息</a:t>
            </a:r>
            <a:r>
              <a:rPr lang="en-US" altLang="zh-CN" sz="1400" dirty="0">
                <a:solidFill>
                  <a:srgbClr val="333333"/>
                </a:solidFill>
              </a:rPr>
              <a:t>:</a:t>
            </a:r>
            <a:r>
              <a:rPr lang="zh-CN" altLang="en-US" sz="1400" dirty="0">
                <a:solidFill>
                  <a:srgbClr val="333333"/>
                </a:solidFill>
              </a:rPr>
              <a:t>例如编译器版本、源代码目录、资源目录等信息。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公共构建逻辑</a:t>
            </a:r>
            <a:r>
              <a:rPr lang="en-US" altLang="zh-CN" sz="1400" dirty="0">
                <a:solidFill>
                  <a:srgbClr val="333333"/>
                </a:solidFill>
              </a:rPr>
              <a:t>:</a:t>
            </a:r>
            <a:r>
              <a:rPr lang="zh-CN" altLang="en-US" sz="1400" dirty="0">
                <a:solidFill>
                  <a:srgbClr val="333333"/>
                </a:solidFill>
              </a:rPr>
              <a:t>例如测试命令、打包命令、部署命令等。</a:t>
            </a:r>
            <a:endParaRPr lang="en-US" altLang="zh-CN" sz="1400" dirty="0">
              <a:solidFill>
                <a:srgbClr val="333333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rgbClr val="333333"/>
                </a:solidFill>
              </a:rPr>
              <a:t>其他公共资源</a:t>
            </a:r>
            <a:r>
              <a:rPr lang="en-US" altLang="zh-CN" sz="1400" dirty="0">
                <a:solidFill>
                  <a:srgbClr val="333333"/>
                </a:solidFill>
              </a:rPr>
              <a:t>:</a:t>
            </a:r>
            <a:r>
              <a:rPr lang="zh-CN" altLang="en-US" sz="1400" dirty="0">
                <a:solidFill>
                  <a:srgbClr val="333333"/>
                </a:solidFill>
              </a:rPr>
              <a:t>包，插件，配置文件，资源等。在顶层模块中统一管理和分发，以便子模块直接继承并使用。</a:t>
            </a:r>
            <a:endParaRPr lang="en-US" altLang="zh-CN" sz="2000" dirty="0">
              <a:solidFill>
                <a:srgbClr val="333333"/>
              </a:solidFill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1834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模块架构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7"/>
            <a:ext cx="6542813" cy="39663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000000"/>
                </a:solidFill>
                <a:effectLst/>
                <a:latin typeface="Helvetica Neue"/>
              </a:rPr>
              <a:t>war</a:t>
            </a:r>
            <a:r>
              <a:rPr lang="zh-CN" altLang="en-US" sz="1400" b="1" i="0" dirty="0">
                <a:solidFill>
                  <a:srgbClr val="000000"/>
                </a:solidFill>
                <a:effectLst/>
                <a:latin typeface="Helvetica Neue"/>
              </a:rPr>
              <a:t>：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 将项目打包成一个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Web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应用程序，适用于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Java Web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项目。与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jar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类似，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包也包含了所有的代码和依赖项，并且还包括了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Web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应用程序所需的配置文件、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Web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资源等。</a:t>
            </a:r>
            <a:endParaRPr lang="en-US" altLang="zh-CN" sz="14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在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Maven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多模块项目中，通常只需要为子模块打包成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war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文件，</a:t>
            </a:r>
            <a:r>
              <a:rPr lang="zh-CN" altLang="en-US" sz="1400" dirty="0">
                <a:solidFill>
                  <a:srgbClr val="000000"/>
                </a:solidFill>
                <a:latin typeface="Helvetica Neue"/>
              </a:rPr>
              <a:t>顶层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模块不需要打包成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文件。</a:t>
            </a:r>
          </a:p>
          <a:p>
            <a:pPr algn="l"/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子模块是实际的代码模块，需要被编译、打包和部署，因此需要将其打包成 </a:t>
            </a:r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w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文件。而顶层模块仅仅是用来</a:t>
            </a:r>
            <a:r>
              <a:rPr lang="zh-CN" altLang="en-US" sz="1400" dirty="0">
                <a:solidFill>
                  <a:srgbClr val="000000"/>
                </a:solidFill>
                <a:latin typeface="Helvetica Neue"/>
              </a:rPr>
              <a:t>聚合所有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模块的，本身并不包含任何可执行代码，所以不需要打包成 </a:t>
            </a:r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w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文件。</a:t>
            </a:r>
          </a:p>
          <a:p>
            <a:pPr algn="l"/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具体来说，如果一个子模块需要作为一个库被其他模块引用，那么就需要将其打包成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war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文件，并将其保存至云端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Maven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仓库中。这样其他模块就可以通过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Helvetica Neue"/>
              </a:rPr>
              <a:t>Maven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依赖机制来使用该库。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333333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5078BF-BC75-4152-FD65-E85F48B11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44" y="1459875"/>
            <a:ext cx="3663354" cy="36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5263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941292" y="1231214"/>
            <a:ext cx="8117867" cy="5626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应用定义：</a:t>
            </a:r>
            <a:endParaRPr lang="en-US" altLang="zh-CN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AppDeployment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(Primary Key):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应用的唯一标识符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app_name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应用名称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app_description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应用描术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app_version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应用版本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deployment_date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发布日期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deployment_status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发布状态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例如，正在发布、已发布、已升级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3026059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573647" y="1103952"/>
            <a:ext cx="7024357" cy="5626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应用配置定义：</a:t>
            </a:r>
            <a:endParaRPr lang="en-US" altLang="zh-CN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AppConfiguration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config_id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(Primary Key):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配置的唯一标识符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app_id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(Foreign Key):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关联的应用标识符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config_name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配置名称，用于标识不同配置项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config_type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配置类型，用于区分不同配置项的类型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例如，表单、逻辑、界面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。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config_content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配置内容，存储具体的配置信息，通常是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JSON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格式。包括以下内容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表单定义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包括表单字段、字段类型、验证规则等。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逻辑定义：包括应用的业务逻辑、流程定义、条件分支等。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界面定义：包括用户界面的布局、组件配置等。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B8BC24-C717-F70D-D38D-50EED350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734" y="997429"/>
            <a:ext cx="2414785" cy="2066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238177-B8B8-3B51-3E6E-9A566DF3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73" y="3129699"/>
            <a:ext cx="2165083" cy="30250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BC86FD-01C3-3CDC-CC55-26176419E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25" y="3129699"/>
            <a:ext cx="2120312" cy="30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1055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感谢大家</a:t>
            </a:r>
            <a:endParaRPr lang="en-US" altLang="zh-CN" sz="6000" spc="3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40699677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2576184"/>
            <a:ext cx="3721217" cy="1656885"/>
            <a:chOff x="6597449" y="3221216"/>
            <a:chExt cx="3721217" cy="1656885"/>
          </a:xfrm>
        </p:grpSpPr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362144" cy="620713"/>
              <a:chOff x="5855427" y="1647453"/>
              <a:chExt cx="3362144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6771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6 </a:t>
                </a:r>
                <a:r>
                  <a:rPr lang="zh-CN" altLang="en-US" sz="2800" b="1" dirty="0">
                    <a:sym typeface="+mn-lt"/>
                  </a:rPr>
                  <a:t>扩展模块管理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1</a:t>
                </a:r>
                <a:endParaRPr lang="zh-CN" altLang="en-US" sz="3200" b="1" dirty="0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721217" cy="620713"/>
              <a:chOff x="5855427" y="1647453"/>
              <a:chExt cx="3721217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02679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7 </a:t>
                </a:r>
                <a:r>
                  <a:rPr lang="zh-CN" altLang="en-US" sz="2800" b="1" dirty="0">
                    <a:sym typeface="+mn-lt"/>
                  </a:rPr>
                  <a:t>发布与管理模块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2</a:t>
                </a:r>
                <a:endParaRPr lang="zh-CN" altLang="en-US" sz="3200" b="1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39694" cy="857460"/>
            <a:chOff x="5588007" y="1590635"/>
            <a:chExt cx="4339694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37784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6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扩展模块管理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24024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成员与分工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2736411" y="1628507"/>
            <a:ext cx="90678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本模块人员安排：李昊阳 李文博 田东琦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1DECCC-9087-3C0A-9E6B-4E4873C0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3226"/>
              </p:ext>
            </p:extLst>
          </p:nvPr>
        </p:nvGraphicFramePr>
        <p:xfrm>
          <a:off x="2736411" y="3643578"/>
          <a:ext cx="6719177" cy="200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95">
                  <a:extLst>
                    <a:ext uri="{9D8B030D-6E8A-4147-A177-3AD203B41FA5}">
                      <a16:colId xmlns:a16="http://schemas.microsoft.com/office/drawing/2014/main" val="4236494540"/>
                    </a:ext>
                  </a:extLst>
                </a:gridCol>
                <a:gridCol w="3550882">
                  <a:extLst>
                    <a:ext uri="{9D8B030D-6E8A-4147-A177-3AD203B41FA5}">
                      <a16:colId xmlns:a16="http://schemas.microsoft.com/office/drawing/2014/main" val="1594558722"/>
                    </a:ext>
                  </a:extLst>
                </a:gridCol>
              </a:tblGrid>
              <a:tr h="5445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人员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本周担任的工作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6147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模块设计、框架搭建、编码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0873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李文博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设计模块数据库、编码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24760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田东琦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方法设计、编码、</a:t>
                      </a:r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JNI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学习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045148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69A5B25-3BC0-35D2-09C8-E0EE5E249D71}"/>
              </a:ext>
            </a:extLst>
          </p:cNvPr>
          <p:cNvSpPr txBox="1"/>
          <p:nvPr/>
        </p:nvSpPr>
        <p:spPr>
          <a:xfrm>
            <a:off x="1606550" y="2324887"/>
            <a:ext cx="90678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本周的工作汇报：完整定义</a:t>
            </a:r>
            <a:r>
              <a:rPr lang="en-US" altLang="zh-CN" sz="2000" dirty="0"/>
              <a:t>Maven</a:t>
            </a:r>
            <a:r>
              <a:rPr lang="zh-CN" altLang="en-US" sz="2000" dirty="0"/>
              <a:t>多模块项目；</a:t>
            </a:r>
            <a:endParaRPr lang="en-US" altLang="zh-CN" sz="2000" dirty="0"/>
          </a:p>
          <a:p>
            <a:pPr algn="just"/>
            <a:r>
              <a:rPr lang="en-US" altLang="zh-CN" sz="2000" dirty="0"/>
              <a:t>	</a:t>
            </a:r>
            <a:r>
              <a:rPr lang="zh-CN" altLang="en-US" sz="2000" dirty="0"/>
              <a:t>搭建</a:t>
            </a:r>
            <a:r>
              <a:rPr lang="en-US" altLang="zh-CN" sz="2000" dirty="0" err="1"/>
              <a:t>springboot</a:t>
            </a:r>
            <a:r>
              <a:rPr lang="zh-CN" altLang="en-US" sz="2000" dirty="0"/>
              <a:t>框架；实现模块方法；</a:t>
            </a:r>
            <a:endParaRPr lang="en-US" altLang="zh-CN" sz="2000" dirty="0"/>
          </a:p>
          <a:p>
            <a:pPr algn="just"/>
            <a:r>
              <a:rPr lang="en-US" altLang="zh-CN" sz="2000" dirty="0"/>
              <a:t>	</a:t>
            </a:r>
            <a:r>
              <a:rPr lang="zh-CN" altLang="en-US" sz="2000" dirty="0"/>
              <a:t>定义模块数据库与方法；实现</a:t>
            </a:r>
            <a:r>
              <a:rPr lang="en-US" altLang="zh-CN" sz="2000" dirty="0"/>
              <a:t>C</a:t>
            </a:r>
            <a:r>
              <a:rPr lang="zh-CN" altLang="en-US" sz="2000" dirty="0"/>
              <a:t>与</a:t>
            </a:r>
            <a:r>
              <a:rPr lang="en-US" altLang="zh-CN" sz="2000" dirty="0"/>
              <a:t>python</a:t>
            </a:r>
            <a:r>
              <a:rPr lang="zh-CN" altLang="en-US" sz="2000" dirty="0"/>
              <a:t>接口。</a:t>
            </a:r>
          </a:p>
        </p:txBody>
      </p:sp>
    </p:spTree>
    <p:extLst>
      <p:ext uri="{BB962C8B-B14F-4D97-AF65-F5344CB8AC3E}">
        <p14:creationId xmlns:p14="http://schemas.microsoft.com/office/powerpoint/2010/main" val="16140494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有关思考与子模块特点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126159"/>
            <a:ext cx="9580684" cy="4540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SpringBoot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多模块项目（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多模块项目） 适用于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Web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应用程序或服务端应用程序，特别是对于由多个子系统或模块组成的复杂应用程序。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子模块应该具有独立的功能和职责，能够单独进行测试、构建和部署。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子模块之间应该避免出现循环依赖，否则会导致构建失败和部署异常。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子模块之间的接口应该设计良好，遵守面向接口编程的原则，以提高代码的复用性和灵活性。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用户可以按业务模块、功能模块、技术组件、层次或混合的方式进行模块划分。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对于简单的程序，则只需一个模块。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361605" y="11261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1290119" y="5515797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1629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模块架构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4540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使用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springboot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架构；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主体功能在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service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中实现；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实现模型化描述和结构化储存；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在一定限度上运行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C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、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Python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程序。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122DA3-3EA4-D7FA-A76E-5CA7BAF7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49" y="1210025"/>
            <a:ext cx="5143254" cy="39758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4CF03A-CAF6-0F65-6FB8-7E508786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56" y="3863900"/>
            <a:ext cx="2179232" cy="28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34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数据库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357352" y="1395392"/>
            <a:ext cx="6110160" cy="4336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模块表（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module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主键，自增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name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模块名称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artifact_id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组件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version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版本号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creator_id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创建者的用户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，外键关联到用户表的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用户模块表（</a:t>
            </a: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user_module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user_id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主键，用户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modules_ids</a:t>
            </a:r>
            <a:r>
              <a:rPr lang="en-US" altLang="zh-CN" sz="1600" dirty="0" err="1">
                <a:solidFill>
                  <a:srgbClr val="374151"/>
                </a:solidFill>
                <a:latin typeface="Söhne"/>
              </a:rPr>
              <a:t>_created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用户创建的所有模块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modules_ids</a:t>
            </a:r>
            <a:r>
              <a:rPr lang="en-US" altLang="zh-CN" sz="1600" dirty="0" err="1">
                <a:solidFill>
                  <a:srgbClr val="374151"/>
                </a:solidFill>
                <a:latin typeface="Söhne"/>
              </a:rPr>
              <a:t>_used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用户使用的所有模块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8C4428E1-6FFD-8EF4-09F5-7DF3A1DEEF24}"/>
              </a:ext>
            </a:extLst>
          </p:cNvPr>
          <p:cNvSpPr txBox="1"/>
          <p:nvPr/>
        </p:nvSpPr>
        <p:spPr>
          <a:xfrm>
            <a:off x="6161988" y="1678196"/>
            <a:ext cx="6110160" cy="5462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+mj-lt"/>
              <a:buAutoNum type="arabicPeriod" startAt="3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依赖表（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dependency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主键，自增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project_id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项目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，外键关联到项目表的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module_id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当前模块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depend_module_id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依赖的模块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342900" indent="-342900" algn="l">
              <a:lnSpc>
                <a:spcPct val="120000"/>
              </a:lnSpc>
              <a:buFont typeface="+mj-lt"/>
              <a:buAutoNum type="arabicPeriod" startAt="3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项目依赖表（</a:t>
            </a: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project_dependency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主键，自增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project_id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主键，项目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version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版本号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dependencies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所有依赖向量关系，可用图表示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028211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数据库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606550" y="2300366"/>
            <a:ext cx="6110160" cy="43366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用户表（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user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</a:p>
          <a:p>
            <a:pPr lvl="1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主键，自增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username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用户名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lvl="1"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其他用户相关信息字段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项目表（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project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）：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id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主键，自增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name (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项目名称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742950" lvl="1" indent="-285750"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其他项目相关信息字段</a:t>
            </a:r>
            <a:endParaRPr lang="en-US" altLang="zh-CN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DC614-1221-8008-B313-F60683B6857A}"/>
              </a:ext>
            </a:extLst>
          </p:cNvPr>
          <p:cNvSpPr txBox="1"/>
          <p:nvPr/>
        </p:nvSpPr>
        <p:spPr>
          <a:xfrm>
            <a:off x="1112363" y="1361858"/>
            <a:ext cx="336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0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其他所需的表：</a:t>
            </a:r>
            <a:endParaRPr lang="zh-CN" altLang="en-US" sz="2400" spc="300" dirty="0"/>
          </a:p>
        </p:txBody>
      </p:sp>
    </p:spTree>
    <p:extLst>
      <p:ext uri="{BB962C8B-B14F-4D97-AF65-F5344CB8AC3E}">
        <p14:creationId xmlns:p14="http://schemas.microsoft.com/office/powerpoint/2010/main" val="106725005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程序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1DC614-1221-8008-B313-F60683B6857A}"/>
              </a:ext>
            </a:extLst>
          </p:cNvPr>
          <p:cNvSpPr txBox="1"/>
          <p:nvPr/>
        </p:nvSpPr>
        <p:spPr>
          <a:xfrm>
            <a:off x="980387" y="1419621"/>
            <a:ext cx="336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0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模块管理：</a:t>
            </a:r>
            <a:endParaRPr lang="zh-CN" altLang="en-US" sz="2400" spc="3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2876B1-9485-E95E-2050-1B996A32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2" y="2300366"/>
            <a:ext cx="5486400" cy="303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D8C993-49B2-9CD2-D480-7403713F1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50" y="2271791"/>
            <a:ext cx="5486400" cy="30670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7622D7-32E6-519A-A29C-2F9F1A51A3C4}"/>
              </a:ext>
            </a:extLst>
          </p:cNvPr>
          <p:cNvSpPr txBox="1"/>
          <p:nvPr/>
        </p:nvSpPr>
        <p:spPr>
          <a:xfrm>
            <a:off x="6628613" y="1446167"/>
            <a:ext cx="336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CN" altLang="en-US" sz="2000" b="0" i="0" u="none" strike="noStrike" kern="1200" cap="none" spc="300" normalizeH="0" noProof="0" dirty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微软雅黑"/>
                <a:cs typeface="+mn-cs"/>
              </a:rPr>
              <a:t>模块数据服务：</a:t>
            </a:r>
            <a:endParaRPr lang="zh-CN" altLang="en-US" sz="2400" spc="300" dirty="0"/>
          </a:p>
        </p:txBody>
      </p:sp>
    </p:spTree>
    <p:extLst>
      <p:ext uri="{BB962C8B-B14F-4D97-AF65-F5344CB8AC3E}">
        <p14:creationId xmlns:p14="http://schemas.microsoft.com/office/powerpoint/2010/main" val="408224111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1300</Words>
  <Application>Microsoft Office PowerPoint</Application>
  <PresentationFormat>宽屏</PresentationFormat>
  <Paragraphs>167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Helvetica Neue</vt:lpstr>
      <vt:lpstr>Söhne</vt:lpstr>
      <vt:lpstr>等线</vt:lpstr>
      <vt:lpstr>等线 Light</vt:lpstr>
      <vt:lpstr>黑体</vt:lpstr>
      <vt:lpstr>微软雅黑</vt:lpstr>
      <vt:lpstr>微软雅黑 Light</vt:lpstr>
      <vt:lpstr>Arial</vt:lpstr>
      <vt:lpstr>Century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成员与分工</vt:lpstr>
      <vt:lpstr>有关思考与子模块特点</vt:lpstr>
      <vt:lpstr>模块架构</vt:lpstr>
      <vt:lpstr>数据库设计</vt:lpstr>
      <vt:lpstr>数据库设计</vt:lpstr>
      <vt:lpstr>程序设计</vt:lpstr>
      <vt:lpstr>程序设计</vt:lpstr>
      <vt:lpstr>程序设计</vt:lpstr>
      <vt:lpstr>下周规划</vt:lpstr>
      <vt:lpstr>PowerPoint 演示文稿</vt:lpstr>
      <vt:lpstr>成员与分工</vt:lpstr>
      <vt:lpstr>模块架构</vt:lpstr>
      <vt:lpstr>模块架构</vt:lpstr>
      <vt:lpstr>Json设计</vt:lpstr>
      <vt:lpstr>Json设计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小学期硬件类实验答辩汇报</dc:title>
  <dc:creator>Hao Yang</dc:creator>
  <cp:lastModifiedBy>昊阳 李</cp:lastModifiedBy>
  <cp:revision>16</cp:revision>
  <dcterms:created xsi:type="dcterms:W3CDTF">2023-09-09T06:54:22Z</dcterms:created>
  <dcterms:modified xsi:type="dcterms:W3CDTF">2023-10-31T02:28:50Z</dcterms:modified>
</cp:coreProperties>
</file>